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99" r:id="rId2"/>
    <p:sldId id="257" r:id="rId3"/>
    <p:sldId id="400" r:id="rId4"/>
    <p:sldId id="401" r:id="rId5"/>
    <p:sldId id="397" r:id="rId6"/>
    <p:sldId id="274" r:id="rId7"/>
    <p:sldId id="398" r:id="rId8"/>
    <p:sldId id="272" r:id="rId9"/>
    <p:sldId id="275" r:id="rId10"/>
    <p:sldId id="276" r:id="rId11"/>
    <p:sldId id="266" r:id="rId12"/>
    <p:sldId id="405" r:id="rId13"/>
    <p:sldId id="413" r:id="rId14"/>
    <p:sldId id="414" r:id="rId15"/>
    <p:sldId id="406" r:id="rId16"/>
    <p:sldId id="437" r:id="rId17"/>
    <p:sldId id="407" r:id="rId18"/>
    <p:sldId id="436" r:id="rId19"/>
    <p:sldId id="417" r:id="rId20"/>
    <p:sldId id="409" r:id="rId21"/>
    <p:sldId id="435" r:id="rId22"/>
    <p:sldId id="418" r:id="rId23"/>
    <p:sldId id="421" r:id="rId24"/>
    <p:sldId id="422" r:id="rId25"/>
    <p:sldId id="423" r:id="rId26"/>
    <p:sldId id="404" r:id="rId27"/>
    <p:sldId id="424" r:id="rId28"/>
    <p:sldId id="425" r:id="rId29"/>
    <p:sldId id="426" r:id="rId30"/>
    <p:sldId id="428" r:id="rId31"/>
    <p:sldId id="427" r:id="rId32"/>
    <p:sldId id="429" r:id="rId33"/>
    <p:sldId id="430" r:id="rId34"/>
    <p:sldId id="431" r:id="rId35"/>
    <p:sldId id="432" r:id="rId36"/>
    <p:sldId id="433" r:id="rId37"/>
    <p:sldId id="434" r:id="rId38"/>
    <p:sldId id="438" r:id="rId39"/>
    <p:sldId id="439" r:id="rId40"/>
    <p:sldId id="440" r:id="rId41"/>
    <p:sldId id="441" r:id="rId42"/>
    <p:sldId id="442" r:id="rId43"/>
    <p:sldId id="443" r:id="rId44"/>
    <p:sldId id="384" r:id="rId45"/>
    <p:sldId id="39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7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00BC0-55BC-46F5-8F73-F45F7D45D071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7B984-9EB0-4360-AAD1-21D3DCF6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for your attention!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7C4AB-5762-48BB-8652-41C50A4B24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9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85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0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6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7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0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6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5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5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9651-8487-4BBD-969D-A511B108781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iazza.com/vt/spring2017/ece6554" TargetMode="External"/><Relationship Id="rId2" Type="http://schemas.openxmlformats.org/officeDocument/2006/relationships/hyperlink" Target="http://bit.ly/vt-computer-vision-spring-2017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.vt.ed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berkeley.edu/~jonlong/long_shelhamer_fcn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409.4326v1.pdf" TargetMode="External"/><Relationship Id="rId3" Type="http://schemas.openxmlformats.org/officeDocument/2006/relationships/image" Target="../media/image75.jpeg"/><Relationship Id="rId7" Type="http://schemas.openxmlformats.org/officeDocument/2006/relationships/hyperlink" Target="http://arxiv.org/pdf/1503.03832v1.pdf" TargetMode="External"/><Relationship Id="rId12" Type="http://schemas.openxmlformats.org/officeDocument/2006/relationships/hyperlink" Target="http://arxiv.org/pdf/1504.0685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79.jpeg"/><Relationship Id="rId5" Type="http://schemas.openxmlformats.org/officeDocument/2006/relationships/image" Target="../media/image77.png"/><Relationship Id="rId10" Type="http://schemas.openxmlformats.org/officeDocument/2006/relationships/hyperlink" Target="http://cs.brown.edu/people/hays/papers/deep_geo.pdf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://arxiv.org/pdf/1504.03641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4659v3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zeliski.org/Book/" TargetMode="External"/><Relationship Id="rId2" Type="http://schemas.openxmlformats.org/officeDocument/2006/relationships/hyperlink" Target="http://piazza.com/vt/spring2017/ece65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piazza.com/vt/spring2017/ece6554/ho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26" Type="http://schemas.openxmlformats.org/officeDocument/2006/relationships/image" Target="../media/image36.jpg"/><Relationship Id="rId3" Type="http://schemas.openxmlformats.org/officeDocument/2006/relationships/image" Target="../media/image13.jpg"/><Relationship Id="rId21" Type="http://schemas.openxmlformats.org/officeDocument/2006/relationships/image" Target="../media/image31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5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24" Type="http://schemas.openxmlformats.org/officeDocument/2006/relationships/image" Target="../media/image34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23" Type="http://schemas.openxmlformats.org/officeDocument/2006/relationships/image" Target="../media/image33.jpg"/><Relationship Id="rId10" Type="http://schemas.openxmlformats.org/officeDocument/2006/relationships/image" Target="../media/image20.jpeg"/><Relationship Id="rId19" Type="http://schemas.openxmlformats.org/officeDocument/2006/relationships/image" Target="../media/image29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Relationship Id="rId22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8.png"/><Relationship Id="rId5" Type="http://schemas.microsoft.com/office/2007/relationships/media" Target="../media/media3.mp4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gi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58.png"/><Relationship Id="rId4" Type="http://schemas.openxmlformats.org/officeDocument/2006/relationships/video" Target="../media/media6.mp4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s.brown.edu/courses/cs143/comp_vision_teaser_by_kirk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6" y="-1990"/>
            <a:ext cx="10336968" cy="68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516" y="0"/>
            <a:ext cx="10336968" cy="1520889"/>
          </a:xfrm>
          <a:solidFill>
            <a:srgbClr val="7F7F7F">
              <a:alpha val="50196"/>
            </a:srgbClr>
          </a:solidFill>
        </p:spPr>
        <p:txBody>
          <a:bodyPr anchor="ctr" anchorCtr="1"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Advanced Computer Vision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516" y="5281127"/>
            <a:ext cx="10336968" cy="1576873"/>
          </a:xfrm>
          <a:solidFill>
            <a:srgbClr val="7F7F7F">
              <a:alpha val="50196"/>
            </a:srgbClr>
          </a:solidFill>
        </p:spPr>
        <p:txBody>
          <a:bodyPr anchor="ctr" anchorCtr="1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Jia-Bin Huang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Electrical and Computer Engineering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Virginia </a:t>
            </a:r>
            <a:r>
              <a:rPr lang="en-US" sz="3200" dirty="0" smtClean="0">
                <a:solidFill>
                  <a:schemeClr val="bg1"/>
                </a:solidFill>
              </a:rPr>
              <a:t>Tech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l.dropboxusercontent.com/u/2810224/Homepage/publications/2016/WSL_CVPR_2016/WSL_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4" y="361837"/>
            <a:ext cx="5726466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0264" y="4798021"/>
            <a:ext cx="5265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Weakly supervised localization [CVPR16]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259619" y="93273"/>
            <a:ext cx="5723679" cy="4704748"/>
            <a:chOff x="6342268" y="325801"/>
            <a:chExt cx="5552540" cy="4564075"/>
          </a:xfrm>
        </p:grpSpPr>
        <p:sp>
          <p:nvSpPr>
            <p:cNvPr id="8" name="文本框 136"/>
            <p:cNvSpPr txBox="1"/>
            <p:nvPr/>
          </p:nvSpPr>
          <p:spPr>
            <a:xfrm>
              <a:off x="9910638" y="325801"/>
              <a:ext cx="1286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i="1" dirty="0" smtClean="0"/>
                <a:t>k</a:t>
              </a:r>
              <a:r>
                <a:rPr kumimoji="1" lang="en-US" altLang="zh-CN" dirty="0" smtClean="0"/>
                <a:t>-NN</a:t>
              </a:r>
              <a:r>
                <a:rPr kumimoji="1" lang="zh-CN" altLang="en-US" dirty="0" smtClean="0"/>
                <a:t> </a:t>
              </a:r>
              <a:r>
                <a:rPr kumimoji="1" lang="en-US" altLang="zh-CN" dirty="0" smtClean="0"/>
                <a:t>Graph</a:t>
              </a:r>
              <a:endParaRPr kumimoji="1" lang="zh-CN" altLang="en-US" dirty="0"/>
            </a:p>
          </p:txBody>
        </p:sp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591" y="695133"/>
              <a:ext cx="2682216" cy="1910234"/>
            </a:xfrm>
            <a:prstGeom prst="rect">
              <a:avLst/>
            </a:prstGeom>
          </p:spPr>
        </p:pic>
        <p:sp>
          <p:nvSpPr>
            <p:cNvPr id="10" name="右箭头 16"/>
            <p:cNvSpPr/>
            <p:nvPr/>
          </p:nvSpPr>
          <p:spPr>
            <a:xfrm>
              <a:off x="8557906" y="1525443"/>
              <a:ext cx="466579" cy="253360"/>
            </a:xfrm>
            <a:prstGeom prst="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1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682" y="695133"/>
              <a:ext cx="1966418" cy="1910234"/>
            </a:xfrm>
            <a:prstGeom prst="rect">
              <a:avLst/>
            </a:prstGeom>
          </p:spPr>
        </p:pic>
        <p:sp>
          <p:nvSpPr>
            <p:cNvPr id="12" name="文本框 20"/>
            <p:cNvSpPr txBox="1"/>
            <p:nvPr/>
          </p:nvSpPr>
          <p:spPr>
            <a:xfrm>
              <a:off x="6560210" y="325801"/>
              <a:ext cx="1931056" cy="377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b="1" i="1" dirty="0" smtClean="0"/>
                <a:t>Unlabeled</a:t>
              </a:r>
              <a:r>
                <a:rPr kumimoji="1" lang="zh-CN" altLang="en-US" i="1" dirty="0" smtClean="0"/>
                <a:t> </a:t>
              </a:r>
              <a:r>
                <a:rPr kumimoji="1" lang="en-US" altLang="zh-CN" i="1" dirty="0" smtClean="0"/>
                <a:t>images</a:t>
              </a:r>
              <a:endParaRPr kumimoji="1" lang="zh-CN" altLang="en-US" i="1" dirty="0"/>
            </a:p>
          </p:txBody>
        </p:sp>
        <p:sp>
          <p:nvSpPr>
            <p:cNvPr id="13" name="文本框 137"/>
            <p:cNvSpPr txBox="1"/>
            <p:nvPr/>
          </p:nvSpPr>
          <p:spPr>
            <a:xfrm>
              <a:off x="9700869" y="2611751"/>
              <a:ext cx="1705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dirty="0" smtClean="0"/>
                <a:t>Negative</a:t>
              </a:r>
              <a:r>
                <a:rPr kumimoji="1" lang="zh-CN" altLang="en-US" dirty="0" smtClean="0"/>
                <a:t> </a:t>
              </a:r>
              <a:r>
                <a:rPr kumimoji="1" lang="en-US" altLang="zh-CN" dirty="0" smtClean="0"/>
                <a:t>mining</a:t>
              </a:r>
              <a:endParaRPr kumimoji="1" lang="zh-CN" altLang="en-US" dirty="0"/>
            </a:p>
          </p:txBody>
        </p:sp>
        <p:pic>
          <p:nvPicPr>
            <p:cNvPr id="14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591" y="2979642"/>
              <a:ext cx="2682217" cy="1910234"/>
            </a:xfrm>
            <a:prstGeom prst="rect">
              <a:avLst/>
            </a:prstGeom>
          </p:spPr>
        </p:pic>
        <p:pic>
          <p:nvPicPr>
            <p:cNvPr id="15" name="图片 1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268" y="2975646"/>
              <a:ext cx="2682217" cy="1910234"/>
            </a:xfrm>
            <a:prstGeom prst="rect">
              <a:avLst/>
            </a:prstGeom>
          </p:spPr>
        </p:pic>
        <p:sp>
          <p:nvSpPr>
            <p:cNvPr id="16" name="文本框 137"/>
            <p:cNvSpPr txBox="1"/>
            <p:nvPr/>
          </p:nvSpPr>
          <p:spPr>
            <a:xfrm>
              <a:off x="6718785" y="2601755"/>
              <a:ext cx="1606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dirty="0" smtClean="0"/>
                <a:t>Positive</a:t>
              </a:r>
              <a:r>
                <a:rPr kumimoji="1" lang="zh-CN" altLang="en-US" dirty="0" smtClean="0"/>
                <a:t> </a:t>
              </a:r>
              <a:r>
                <a:rPr kumimoji="1" lang="en-US" altLang="zh-CN" dirty="0" smtClean="0"/>
                <a:t>mining</a:t>
              </a:r>
              <a:endParaRPr kumimoji="1" lang="zh-CN" altLang="en-US" dirty="0"/>
            </a:p>
          </p:txBody>
        </p:sp>
      </p:grpSp>
      <p:pic>
        <p:nvPicPr>
          <p:cNvPr id="17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69" y="4801246"/>
            <a:ext cx="2637190" cy="1477189"/>
          </a:xfrm>
          <a:prstGeom prst="rect">
            <a:avLst/>
          </a:prstGeom>
        </p:spPr>
      </p:pic>
      <p:pic>
        <p:nvPicPr>
          <p:cNvPr id="19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76" y="4800563"/>
            <a:ext cx="3209424" cy="14625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55425" y="6297292"/>
            <a:ext cx="5132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Unsupervised feature learning [ECCV16]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59554" y="5684558"/>
            <a:ext cx="5156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Learning with weak labels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 partner. </a:t>
            </a:r>
            <a:endParaRPr lang="en-US" dirty="0"/>
          </a:p>
          <a:p>
            <a:r>
              <a:rPr lang="en-US" dirty="0" smtClean="0"/>
              <a:t>Introduce yourself</a:t>
            </a:r>
          </a:p>
          <a:p>
            <a:pPr lvl="1"/>
            <a:r>
              <a:rPr lang="en-US" dirty="0" smtClean="0"/>
              <a:t>Name?</a:t>
            </a:r>
          </a:p>
          <a:p>
            <a:pPr lvl="1"/>
            <a:r>
              <a:rPr lang="en-US" dirty="0" smtClean="0"/>
              <a:t>Department?</a:t>
            </a:r>
          </a:p>
          <a:p>
            <a:pPr lvl="1"/>
            <a:r>
              <a:rPr lang="en-US" dirty="0" smtClean="0"/>
              <a:t>Why are you taking this course?</a:t>
            </a:r>
          </a:p>
          <a:p>
            <a:pPr lvl="1"/>
            <a:r>
              <a:rPr lang="en-US" dirty="0" smtClean="0"/>
              <a:t>One interesting fact?</a:t>
            </a:r>
          </a:p>
          <a:p>
            <a:r>
              <a:rPr lang="en-US" dirty="0" smtClean="0"/>
              <a:t>3 mins</a:t>
            </a:r>
          </a:p>
          <a:p>
            <a:endParaRPr lang="en-US" dirty="0" smtClean="0"/>
          </a:p>
          <a:p>
            <a:r>
              <a:rPr lang="en-US" sz="3200" b="1" dirty="0" smtClean="0">
                <a:solidFill>
                  <a:srgbClr val="00B050"/>
                </a:solidFill>
              </a:rPr>
              <a:t>Introduce your partner!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8530"/>
          </a:xfrm>
        </p:spPr>
        <p:txBody>
          <a:bodyPr>
            <a:normAutofit lnSpcReduction="10000"/>
          </a:bodyPr>
          <a:lstStyle/>
          <a:p>
            <a:pPr>
              <a:tabLst>
                <a:tab pos="0" algn="l"/>
              </a:tabLst>
              <a:defRPr/>
            </a:pPr>
            <a:r>
              <a:rPr lang="en-US" dirty="0" smtClean="0"/>
              <a:t>ECE 6554</a:t>
            </a:r>
          </a:p>
          <a:p>
            <a:pPr lvl="1">
              <a:tabLst>
                <a:tab pos="0" algn="l"/>
              </a:tabLst>
              <a:defRPr/>
            </a:pPr>
            <a:r>
              <a:rPr lang="en-US" dirty="0" smtClean="0"/>
              <a:t>Tuesday and Thursday 2:00 pm </a:t>
            </a:r>
            <a:r>
              <a:rPr lang="en-US" dirty="0"/>
              <a:t>to </a:t>
            </a:r>
            <a:r>
              <a:rPr lang="en-US" dirty="0" smtClean="0"/>
              <a:t>3:15 pm</a:t>
            </a:r>
          </a:p>
          <a:p>
            <a:pPr lvl="1">
              <a:tabLst>
                <a:tab pos="0" algn="l"/>
              </a:tabLst>
              <a:defRPr/>
            </a:pPr>
            <a:r>
              <a:rPr lang="en-US" dirty="0"/>
              <a:t>Randolph Hall </a:t>
            </a:r>
            <a:r>
              <a:rPr lang="en-US" dirty="0" smtClean="0"/>
              <a:t>220</a:t>
            </a:r>
            <a:endParaRPr lang="en-US" dirty="0"/>
          </a:p>
          <a:p>
            <a:pPr>
              <a:tabLst>
                <a:tab pos="0" algn="l"/>
              </a:tabLst>
              <a:defRPr/>
            </a:pPr>
            <a:endParaRPr lang="en-US" dirty="0" smtClean="0"/>
          </a:p>
          <a:p>
            <a:pPr>
              <a:tabLst>
                <a:tab pos="0" algn="l"/>
              </a:tabLst>
              <a:defRPr/>
            </a:pPr>
            <a:r>
              <a:rPr lang="en-US" dirty="0" smtClean="0"/>
              <a:t>Office hours (Jia-Bin)</a:t>
            </a:r>
          </a:p>
          <a:p>
            <a:pPr lvl="1">
              <a:tabLst>
                <a:tab pos="0" algn="l"/>
              </a:tabLst>
              <a:defRPr/>
            </a:pPr>
            <a:r>
              <a:rPr lang="en-US" dirty="0" smtClean="0"/>
              <a:t>TBD (will post a doodle link on piazza)</a:t>
            </a:r>
          </a:p>
          <a:p>
            <a:pPr>
              <a:tabLst>
                <a:tab pos="0" algn="l"/>
              </a:tabLst>
              <a:defRPr/>
            </a:pPr>
            <a:endParaRPr lang="en-US" dirty="0" smtClean="0"/>
          </a:p>
          <a:p>
            <a:pPr>
              <a:tabLst>
                <a:tab pos="0" algn="l"/>
              </a:tabLst>
              <a:defRPr/>
            </a:pPr>
            <a:r>
              <a:rPr lang="en-US" dirty="0" smtClean="0"/>
              <a:t>Course webpage</a:t>
            </a:r>
            <a:r>
              <a:rPr lang="en-US" dirty="0"/>
              <a:t>: </a:t>
            </a:r>
            <a:r>
              <a:rPr lang="en-US" sz="2600" dirty="0" smtClean="0">
                <a:hlinkClick r:id="rId2"/>
              </a:rPr>
              <a:t>http</a:t>
            </a:r>
            <a:r>
              <a:rPr lang="en-US" sz="2600" dirty="0">
                <a:hlinkClick r:id="rId2"/>
              </a:rPr>
              <a:t>://</a:t>
            </a:r>
            <a:r>
              <a:rPr lang="en-US" sz="2600" dirty="0" smtClean="0">
                <a:hlinkClick r:id="rId2"/>
              </a:rPr>
              <a:t>bit.ly/vt-computer-vision-spring-2017</a:t>
            </a:r>
            <a:endParaRPr lang="en-US" dirty="0" smtClean="0"/>
          </a:p>
          <a:p>
            <a:pPr>
              <a:tabLst>
                <a:tab pos="0" algn="l"/>
              </a:tabLst>
              <a:defRPr/>
            </a:pPr>
            <a:endParaRPr lang="en-US" dirty="0" smtClean="0"/>
          </a:p>
          <a:p>
            <a:pPr>
              <a:tabLst>
                <a:tab pos="0" algn="l"/>
              </a:tabLst>
              <a:defRPr/>
            </a:pPr>
            <a:r>
              <a:rPr lang="en-US" dirty="0" smtClean="0"/>
              <a:t>Piazza discussion </a:t>
            </a:r>
            <a:r>
              <a:rPr lang="en-US" dirty="0"/>
              <a:t>forum: </a:t>
            </a:r>
            <a:r>
              <a:rPr lang="en-US" sz="2600" dirty="0">
                <a:hlinkClick r:id="rId3"/>
              </a:rPr>
              <a:t>http://</a:t>
            </a:r>
            <a:r>
              <a:rPr lang="en-US" sz="2600" dirty="0" smtClean="0">
                <a:hlinkClick r:id="rId3"/>
              </a:rPr>
              <a:t>piazza.com/vt/spring2017/ece6554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5858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</a:tabLst>
            </a:pPr>
            <a:r>
              <a:rPr lang="en-US" altLang="en-US" sz="3200" dirty="0"/>
              <a:t>Focus on more advanced techniques and ideas in computer vision</a:t>
            </a:r>
          </a:p>
          <a:p>
            <a:pPr>
              <a:tabLst>
                <a:tab pos="0" algn="l"/>
              </a:tabLst>
            </a:pPr>
            <a:endParaRPr lang="en-US" altLang="en-US" sz="3200" dirty="0"/>
          </a:p>
          <a:p>
            <a:pPr>
              <a:tabLst>
                <a:tab pos="0" algn="l"/>
              </a:tabLst>
            </a:pPr>
            <a:r>
              <a:rPr lang="en-US" altLang="en-US" sz="3200" dirty="0"/>
              <a:t>Presented in research papers</a:t>
            </a:r>
          </a:p>
          <a:p>
            <a:pPr>
              <a:tabLst>
                <a:tab pos="0" algn="l"/>
              </a:tabLst>
            </a:pPr>
            <a:endParaRPr lang="en-US" altLang="en-US" sz="3200" dirty="0"/>
          </a:p>
          <a:p>
            <a:pPr>
              <a:tabLst>
                <a:tab pos="0" algn="l"/>
              </a:tabLst>
            </a:pPr>
            <a:r>
              <a:rPr lang="en-US" altLang="en-US" sz="3200" dirty="0"/>
              <a:t>High-level recognition problems, innovative applications</a:t>
            </a:r>
            <a:r>
              <a:rPr lang="en-US" altLang="en-US" sz="3200" dirty="0" smtClean="0"/>
              <a:t>.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701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Understand state-of-the-art approaches</a:t>
            </a:r>
          </a:p>
          <a:p>
            <a:endParaRPr lang="en-US" altLang="en-US" sz="3200" dirty="0" smtClean="0"/>
          </a:p>
          <a:p>
            <a:r>
              <a:rPr lang="en-US" altLang="en-US" sz="3200" dirty="0" smtClean="0"/>
              <a:t>Analyze </a:t>
            </a:r>
            <a:r>
              <a:rPr lang="en-US" altLang="en-US" sz="3200" dirty="0"/>
              <a:t>and critique current approaches</a:t>
            </a:r>
          </a:p>
          <a:p>
            <a:endParaRPr lang="en-US" altLang="en-US" sz="3200" dirty="0" smtClean="0"/>
          </a:p>
          <a:p>
            <a:r>
              <a:rPr lang="en-US" altLang="en-US" sz="3200" dirty="0" smtClean="0"/>
              <a:t>Identify </a:t>
            </a:r>
            <a:r>
              <a:rPr lang="en-US" altLang="en-US" sz="3200" dirty="0"/>
              <a:t>interesting open questions</a:t>
            </a:r>
          </a:p>
          <a:p>
            <a:endParaRPr lang="en-US" altLang="en-US" sz="3200" dirty="0" smtClean="0"/>
          </a:p>
          <a:p>
            <a:r>
              <a:rPr lang="en-US" altLang="en-US" sz="3200" dirty="0" smtClean="0"/>
              <a:t>Present </a:t>
            </a:r>
            <a:r>
              <a:rPr lang="en-US" altLang="en-US" sz="3200" dirty="0"/>
              <a:t>clearly and methodically</a:t>
            </a:r>
          </a:p>
          <a:p>
            <a:pPr>
              <a:buNone/>
            </a:pPr>
            <a:endParaRPr lang="en-US" alt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67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01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[5%] Class participation</a:t>
            </a:r>
          </a:p>
          <a:p>
            <a:endParaRPr lang="en-US" dirty="0"/>
          </a:p>
          <a:p>
            <a:r>
              <a:rPr lang="en-US" dirty="0" smtClean="0"/>
              <a:t>[25%] Paper reviews</a:t>
            </a:r>
          </a:p>
          <a:p>
            <a:endParaRPr lang="en-US" dirty="0"/>
          </a:p>
          <a:p>
            <a:r>
              <a:rPr lang="en-US" dirty="0"/>
              <a:t>[10%] Leading </a:t>
            </a:r>
            <a:r>
              <a:rPr lang="en-US" dirty="0" smtClean="0"/>
              <a:t>discussions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dirty="0" smtClean="0"/>
              <a:t>20%] Topic presentation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[</a:t>
            </a:r>
            <a:r>
              <a:rPr lang="en-US" dirty="0" smtClean="0"/>
              <a:t>10%] </a:t>
            </a:r>
            <a:r>
              <a:rPr lang="en-US" dirty="0" smtClean="0"/>
              <a:t>Experiment presentation</a:t>
            </a:r>
          </a:p>
          <a:p>
            <a:endParaRPr lang="en-US" dirty="0"/>
          </a:p>
          <a:p>
            <a:r>
              <a:rPr lang="en-US" dirty="0" smtClean="0"/>
              <a:t>[30%] </a:t>
            </a:r>
            <a:r>
              <a:rPr lang="en-US" dirty="0" smtClean="0"/>
              <a:t>Final project</a:t>
            </a:r>
          </a:p>
        </p:txBody>
      </p:sp>
    </p:spTree>
    <p:extLst>
      <p:ext uri="{BB962C8B-B14F-4D97-AF65-F5344CB8AC3E}">
        <p14:creationId xmlns:p14="http://schemas.microsoft.com/office/powerpoint/2010/main" val="28074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Class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</a:t>
            </a:r>
            <a:r>
              <a:rPr lang="en-US" dirty="0"/>
              <a:t>the assigned papers before each class </a:t>
            </a:r>
          </a:p>
          <a:p>
            <a:endParaRPr lang="en-US" dirty="0" smtClean="0"/>
          </a:p>
          <a:p>
            <a:r>
              <a:rPr lang="en-US" dirty="0" smtClean="0"/>
              <a:t>Actively </a:t>
            </a:r>
            <a:r>
              <a:rPr lang="en-US" dirty="0"/>
              <a:t>participate in discussions in class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If you are unable to attend a specific class, please let me know ahead of time via </a:t>
            </a:r>
            <a:r>
              <a:rPr lang="en-US" dirty="0" smtClean="0"/>
              <a:t>email</a:t>
            </a:r>
            <a:r>
              <a:rPr lang="en-US" dirty="0"/>
              <a:t> </a:t>
            </a:r>
            <a:r>
              <a:rPr lang="en-US" dirty="0" smtClean="0"/>
              <a:t>(and have a good </a:t>
            </a:r>
            <a:r>
              <a:rPr lang="en-US" dirty="0"/>
              <a:t>excuse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laptops, cell phone or other distractions in class please.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Paper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33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One page review of the selected paper</a:t>
            </a:r>
          </a:p>
          <a:p>
            <a:r>
              <a:rPr lang="en-US" altLang="en-US" sz="3200" dirty="0" smtClean="0"/>
              <a:t>Write </a:t>
            </a:r>
            <a:r>
              <a:rPr lang="en-US" altLang="en-US" sz="3200" dirty="0"/>
              <a:t>in your own words</a:t>
            </a:r>
          </a:p>
          <a:p>
            <a:r>
              <a:rPr lang="en-US" sz="3200" dirty="0" smtClean="0"/>
              <a:t>Due </a:t>
            </a:r>
            <a:r>
              <a:rPr lang="en-US" sz="3200" dirty="0" smtClean="0"/>
              <a:t>date</a:t>
            </a:r>
          </a:p>
          <a:p>
            <a:pPr lvl="1"/>
            <a:r>
              <a:rPr lang="en-US" sz="2800" dirty="0" smtClean="0"/>
              <a:t>12:00 PM (noon) the </a:t>
            </a:r>
            <a:r>
              <a:rPr lang="en-US" sz="2800" dirty="0"/>
              <a:t>day of the class (i.e. on Tuesdays and Thursdays</a:t>
            </a:r>
            <a:r>
              <a:rPr lang="en-US" sz="2800" dirty="0" smtClean="0"/>
              <a:t>).</a:t>
            </a:r>
          </a:p>
          <a:p>
            <a:r>
              <a:rPr lang="en-US" sz="3200" dirty="0" smtClean="0"/>
              <a:t>Submission </a:t>
            </a:r>
            <a:r>
              <a:rPr lang="en-US" sz="3200" dirty="0" smtClean="0"/>
              <a:t>via piazza</a:t>
            </a:r>
          </a:p>
          <a:p>
            <a:r>
              <a:rPr lang="en-US" sz="3200" dirty="0" smtClean="0"/>
              <a:t>Skip </a:t>
            </a:r>
            <a:r>
              <a:rPr lang="en-US" sz="3200" dirty="0" smtClean="0"/>
              <a:t>the review if</a:t>
            </a:r>
          </a:p>
          <a:p>
            <a:pPr lvl="1"/>
            <a:r>
              <a:rPr lang="en-US" sz="2800" dirty="0" smtClean="0"/>
              <a:t>You are presenting a paper on that day</a:t>
            </a:r>
          </a:p>
          <a:p>
            <a:pPr lvl="1"/>
            <a:r>
              <a:rPr lang="en-US" sz="2800" dirty="0" smtClean="0"/>
              <a:t>You are a discussion lead</a:t>
            </a:r>
            <a:r>
              <a:rPr lang="en-US" sz="2800" dirty="0"/>
              <a:t> </a:t>
            </a:r>
            <a:r>
              <a:rPr lang="en-US" sz="2800" dirty="0" smtClean="0"/>
              <a:t>on that day</a:t>
            </a:r>
          </a:p>
        </p:txBody>
      </p:sp>
    </p:spTree>
    <p:extLst>
      <p:ext uri="{BB962C8B-B14F-4D97-AF65-F5344CB8AC3E}">
        <p14:creationId xmlns:p14="http://schemas.microsoft.com/office/powerpoint/2010/main" val="27095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reviews – Suggested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</a:t>
            </a:r>
            <a:r>
              <a:rPr lang="en-US" dirty="0"/>
              <a:t>summary of the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Main </a:t>
            </a:r>
            <a:r>
              <a:rPr lang="en-US" dirty="0"/>
              <a:t>contributions </a:t>
            </a:r>
            <a:endParaRPr lang="en-US" dirty="0" smtClean="0"/>
          </a:p>
          <a:p>
            <a:r>
              <a:rPr lang="en-US" dirty="0" smtClean="0"/>
              <a:t>Strengths </a:t>
            </a:r>
            <a:r>
              <a:rPr lang="en-US" dirty="0"/>
              <a:t>and </a:t>
            </a:r>
            <a:r>
              <a:rPr lang="en-US" dirty="0" smtClean="0"/>
              <a:t>weaknesses?</a:t>
            </a:r>
          </a:p>
          <a:p>
            <a:r>
              <a:rPr lang="en-US" dirty="0" smtClean="0"/>
              <a:t>Are </a:t>
            </a:r>
            <a:r>
              <a:rPr lang="en-US" dirty="0"/>
              <a:t>the experiments convincing?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could the work be </a:t>
            </a:r>
            <a:r>
              <a:rPr lang="en-US" dirty="0" smtClean="0"/>
              <a:t>extended?</a:t>
            </a:r>
          </a:p>
          <a:p>
            <a:r>
              <a:rPr lang="en-US" dirty="0" smtClean="0"/>
              <a:t>Additional </a:t>
            </a:r>
            <a:r>
              <a:rPr lang="en-US" dirty="0"/>
              <a:t>comments, including unclear points, open research questions, and applications.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– Leading discussions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~ One of you will be assigned to argue for the paper</a:t>
            </a:r>
          </a:p>
          <a:p>
            <a:endParaRPr lang="en-US" altLang="en-US" dirty="0"/>
          </a:p>
          <a:p>
            <a:r>
              <a:rPr lang="en-US" altLang="en-US" dirty="0"/>
              <a:t>~ One of you will be assigned to argue against the paper</a:t>
            </a:r>
          </a:p>
          <a:p>
            <a:endParaRPr lang="en-US" altLang="en-US" dirty="0"/>
          </a:p>
          <a:p>
            <a:r>
              <a:rPr lang="en-US" altLang="en-US" dirty="0"/>
              <a:t>Come prepared with 5 </a:t>
            </a:r>
            <a:r>
              <a:rPr lang="en-US" altLang="en-US" dirty="0" smtClean="0"/>
              <a:t>points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22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 little about me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A little about you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Course logistics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Topic overview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Topic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3315"/>
          </a:xfrm>
        </p:spPr>
        <p:txBody>
          <a:bodyPr>
            <a:normAutofit/>
          </a:bodyPr>
          <a:lstStyle/>
          <a:p>
            <a:r>
              <a:rPr lang="en-US" dirty="0"/>
              <a:t>30 minutes i</a:t>
            </a:r>
            <a:r>
              <a:rPr lang="en-US" dirty="0" smtClean="0"/>
              <a:t>n-class presentation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Meet with me </a:t>
            </a:r>
            <a:r>
              <a:rPr lang="en-US" altLang="en-US" u="sng" dirty="0"/>
              <a:t>3 days</a:t>
            </a:r>
            <a:r>
              <a:rPr lang="en-US" altLang="en-US" dirty="0"/>
              <a:t> prior</a:t>
            </a:r>
            <a:r>
              <a:rPr lang="en-US" altLang="en-US" dirty="0" smtClean="0"/>
              <a:t> the talk (i.e. Mon/Friday)</a:t>
            </a:r>
            <a:br>
              <a:rPr lang="en-US" altLang="en-US" dirty="0" smtClean="0"/>
            </a:br>
            <a:r>
              <a:rPr lang="en-US" altLang="en-US" dirty="0" smtClean="0"/>
              <a:t>with a complete set of slides for a dry run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IMPORTANT</a:t>
            </a:r>
            <a:r>
              <a:rPr lang="en-US" altLang="en-US" dirty="0"/>
              <a:t>: Don’t present papers – present the topic</a:t>
            </a:r>
            <a:r>
              <a:rPr lang="en-US" altLang="en-US" dirty="0" smtClean="0"/>
              <a:t>!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18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presentation - </a:t>
            </a:r>
            <a:r>
              <a:rPr lang="en-US" dirty="0"/>
              <a:t>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High-level </a:t>
            </a:r>
            <a:r>
              <a:rPr lang="en-US" dirty="0"/>
              <a:t>topic overview </a:t>
            </a:r>
            <a:endParaRPr lang="en-US" dirty="0" smtClean="0"/>
          </a:p>
          <a:p>
            <a:r>
              <a:rPr lang="en-US" dirty="0" smtClean="0"/>
              <a:t>Main </a:t>
            </a:r>
            <a:r>
              <a:rPr lang="en-US" dirty="0"/>
              <a:t>motivation </a:t>
            </a:r>
            <a:endParaRPr lang="en-US" dirty="0" smtClean="0"/>
          </a:p>
          <a:p>
            <a:r>
              <a:rPr lang="en-US" dirty="0" smtClean="0"/>
              <a:t>Clear </a:t>
            </a:r>
            <a:r>
              <a:rPr lang="en-US" dirty="0"/>
              <a:t>statement of the problem </a:t>
            </a:r>
            <a:endParaRPr lang="en-US" dirty="0" smtClean="0"/>
          </a:p>
          <a:p>
            <a:r>
              <a:rPr lang="en-US" dirty="0" smtClean="0"/>
              <a:t>Overview </a:t>
            </a:r>
            <a:r>
              <a:rPr lang="en-US" dirty="0"/>
              <a:t>of the technical approach </a:t>
            </a:r>
            <a:endParaRPr lang="en-US" dirty="0" smtClean="0"/>
          </a:p>
          <a:p>
            <a:r>
              <a:rPr lang="en-US" dirty="0" smtClean="0"/>
              <a:t>Strengths/weaknesses </a:t>
            </a:r>
            <a:r>
              <a:rPr lang="en-US" dirty="0"/>
              <a:t>of the approach </a:t>
            </a:r>
            <a:endParaRPr lang="en-US" dirty="0" smtClean="0"/>
          </a:p>
          <a:p>
            <a:r>
              <a:rPr lang="en-US" dirty="0" smtClean="0"/>
              <a:t>Overview </a:t>
            </a:r>
            <a:r>
              <a:rPr lang="en-US" dirty="0"/>
              <a:t>of the experimental evaluation </a:t>
            </a:r>
            <a:endParaRPr lang="en-US" dirty="0" smtClean="0"/>
          </a:p>
          <a:p>
            <a:r>
              <a:rPr lang="en-US" dirty="0" smtClean="0"/>
              <a:t>Strengths/weaknesses </a:t>
            </a:r>
            <a:r>
              <a:rPr lang="en-US" dirty="0"/>
              <a:t>of evaluation </a:t>
            </a:r>
            <a:endParaRPr lang="en-US" dirty="0" smtClean="0"/>
          </a:p>
          <a:p>
            <a:r>
              <a:rPr lang="en-US" dirty="0" smtClean="0"/>
              <a:t>Discussion</a:t>
            </a:r>
            <a:r>
              <a:rPr lang="en-US" dirty="0"/>
              <a:t>: future direction, links to other work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Experiment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15 </a:t>
            </a:r>
            <a:r>
              <a:rPr lang="en-US" sz="3200" dirty="0"/>
              <a:t>minutes in-class </a:t>
            </a:r>
            <a:r>
              <a:rPr lang="en-US" sz="3200" dirty="0" smtClean="0"/>
              <a:t>presentation</a:t>
            </a:r>
            <a:endParaRPr lang="en-US" altLang="en-US" sz="3200" dirty="0" smtClean="0"/>
          </a:p>
          <a:p>
            <a:r>
              <a:rPr lang="en-US" altLang="en-US" sz="3200" dirty="0"/>
              <a:t>Send the draft to me </a:t>
            </a:r>
            <a:r>
              <a:rPr lang="en-US" altLang="en-US" sz="3200" u="sng" dirty="0"/>
              <a:t>3 days</a:t>
            </a:r>
            <a:r>
              <a:rPr lang="en-US" altLang="en-US" sz="3200" dirty="0"/>
              <a:t> prior your talk</a:t>
            </a:r>
          </a:p>
          <a:p>
            <a:r>
              <a:rPr lang="en-US" altLang="en-US" sz="3200" dirty="0" smtClean="0"/>
              <a:t>Implement/download </a:t>
            </a:r>
            <a:r>
              <a:rPr lang="en-US" altLang="en-US" sz="3200" dirty="0"/>
              <a:t>code for a main idea in the paper and evaluate it:</a:t>
            </a:r>
          </a:p>
          <a:p>
            <a:pPr lvl="1">
              <a:spcBef>
                <a:spcPct val="40000"/>
              </a:spcBef>
            </a:pPr>
            <a:r>
              <a:rPr lang="en-US" altLang="en-US" dirty="0"/>
              <a:t>Experiment with different types of training/testing data sets</a:t>
            </a:r>
          </a:p>
          <a:p>
            <a:pPr lvl="1">
              <a:spcBef>
                <a:spcPct val="40000"/>
              </a:spcBef>
            </a:pPr>
            <a:r>
              <a:rPr lang="en-US" altLang="en-US" dirty="0"/>
              <a:t>Evaluate sensitivity to important parameter settings</a:t>
            </a:r>
          </a:p>
          <a:p>
            <a:pPr lvl="1">
              <a:spcBef>
                <a:spcPct val="40000"/>
              </a:spcBef>
            </a:pPr>
            <a:r>
              <a:rPr lang="en-US" altLang="en-US" dirty="0"/>
              <a:t>Show an example to analyze a strength/weakness of the approach</a:t>
            </a:r>
          </a:p>
          <a:p>
            <a:pPr lvl="1">
              <a:spcBef>
                <a:spcPct val="40000"/>
              </a:spcBef>
            </a:pPr>
            <a:r>
              <a:rPr lang="en-US" altLang="en-US" dirty="0"/>
              <a:t>Show qualitative and quantitative </a:t>
            </a:r>
            <a:r>
              <a:rPr lang="en-US" altLang="en-US" dirty="0" smtClean="0"/>
              <a:t>results</a:t>
            </a:r>
            <a:endParaRPr lang="en-US" altLang="en-US" sz="3200" dirty="0"/>
          </a:p>
          <a:p>
            <a:pPr>
              <a:spcBef>
                <a:spcPct val="40000"/>
              </a:spcBef>
              <a:buNone/>
            </a:pPr>
            <a:r>
              <a:rPr lang="en-US" altLang="en-US" sz="3200" dirty="0"/>
              <a:t>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78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– </a:t>
            </a:r>
            <a:r>
              <a:rPr lang="en-US" dirty="0" smtClean="0"/>
              <a:t>Final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/>
              <a:t>Possibilities:</a:t>
            </a:r>
          </a:p>
          <a:p>
            <a:pPr lvl="1"/>
            <a:r>
              <a:rPr lang="en-US" altLang="en-US" dirty="0"/>
              <a:t>Extension of a technique studied in class</a:t>
            </a:r>
          </a:p>
          <a:p>
            <a:pPr lvl="1"/>
            <a:r>
              <a:rPr lang="en-US" altLang="en-US" dirty="0"/>
              <a:t>Analysis and empirical evaluation of an existing technique</a:t>
            </a:r>
          </a:p>
          <a:p>
            <a:pPr lvl="1"/>
            <a:r>
              <a:rPr lang="en-US" altLang="en-US" dirty="0"/>
              <a:t>Comparison between two approaches</a:t>
            </a:r>
          </a:p>
          <a:p>
            <a:pPr lvl="1"/>
            <a:r>
              <a:rPr lang="en-US" altLang="en-US" dirty="0"/>
              <a:t>Design and evaluate a novel approach</a:t>
            </a:r>
          </a:p>
          <a:p>
            <a:pPr lvl="1"/>
            <a:r>
              <a:rPr lang="en-US" altLang="en-US" dirty="0"/>
              <a:t>Be creative!</a:t>
            </a:r>
          </a:p>
          <a:p>
            <a:pPr>
              <a:buNone/>
            </a:pPr>
            <a:r>
              <a:rPr lang="en-US" altLang="en-US" dirty="0" smtClean="0"/>
              <a:t>Work individually or in pair</a:t>
            </a:r>
          </a:p>
          <a:p>
            <a:pPr>
              <a:buNone/>
            </a:pPr>
            <a:r>
              <a:rPr lang="en-US" altLang="en-US" dirty="0"/>
              <a:t>Computational resources: </a:t>
            </a:r>
            <a:r>
              <a:rPr lang="en-US" altLang="en-US" dirty="0">
                <a:hlinkClick r:id="rId2"/>
              </a:rPr>
              <a:t>http://www.arc.vt.edu</a:t>
            </a:r>
            <a:r>
              <a:rPr lang="en-US" altLang="en-US" dirty="0" smtClean="0">
                <a:hlinkClick r:id="rId2"/>
              </a:rPr>
              <a:t>/</a:t>
            </a:r>
            <a:endParaRPr lang="en-US" altLang="en-US" dirty="0" smtClean="0"/>
          </a:p>
          <a:p>
            <a:pPr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89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– </a:t>
            </a:r>
            <a:r>
              <a:rPr lang="en-US" dirty="0" smtClean="0"/>
              <a:t>Project tentative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47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Project proposals (1 page) 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[10%]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2800" dirty="0">
                <a:ea typeface="ＭＳ Ｐゴシック" charset="0"/>
              </a:rPr>
              <a:t>March </a:t>
            </a:r>
            <a:r>
              <a:rPr lang="en-US" sz="2800" dirty="0" smtClean="0">
                <a:ea typeface="ＭＳ Ｐゴシック" charset="0"/>
              </a:rPr>
              <a:t>2</a:t>
            </a:r>
            <a:r>
              <a:rPr lang="en-US" sz="2800" baseline="30000" dirty="0" smtClean="0">
                <a:ea typeface="ＭＳ Ｐゴシック" charset="0"/>
              </a:rPr>
              <a:t>nd</a:t>
            </a:r>
            <a:r>
              <a:rPr lang="en-US" sz="2800" dirty="0" smtClean="0">
                <a:ea typeface="ＭＳ Ｐゴシック" charset="0"/>
              </a:rPr>
              <a:t> </a:t>
            </a:r>
            <a:endParaRPr lang="en-US" sz="2800" dirty="0" smtClean="0">
              <a:ea typeface="ＭＳ Ｐゴシック" charset="0"/>
            </a:endParaRPr>
          </a:p>
          <a:p>
            <a:pPr lvl="1">
              <a:defRPr/>
            </a:pP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Final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project presentations </a:t>
            </a:r>
            <a:r>
              <a:rPr lang="en-US" sz="3200" b="1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[40%]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2800" dirty="0" smtClean="0">
                <a:ea typeface="ＭＳ Ｐゴシック" charset="0"/>
              </a:rPr>
              <a:t>10-mins in-class presentation</a:t>
            </a:r>
          </a:p>
          <a:p>
            <a:pPr lvl="1">
              <a:defRPr/>
            </a:pPr>
            <a:r>
              <a:rPr lang="en-US" sz="2800" dirty="0" smtClean="0">
                <a:ea typeface="ＭＳ Ｐゴシック" charset="0"/>
              </a:rPr>
              <a:t>May 4 to </a:t>
            </a:r>
            <a:r>
              <a:rPr lang="en-US" sz="2800" dirty="0" smtClean="0">
                <a:ea typeface="ＭＳ Ｐゴシック" charset="0"/>
              </a:rPr>
              <a:t>8</a:t>
            </a:r>
          </a:p>
          <a:p>
            <a:pPr lvl="1">
              <a:defRPr/>
            </a:pPr>
            <a:endParaRPr lang="en-US" sz="3200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Final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project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report </a:t>
            </a:r>
            <a:r>
              <a:rPr lang="en-US" sz="3200" b="1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[50%]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2800" dirty="0" smtClean="0">
                <a:ea typeface="ＭＳ Ｐゴシック" charset="0"/>
              </a:rPr>
              <a:t>6-8 pages research paper</a:t>
            </a:r>
          </a:p>
          <a:p>
            <a:pPr lvl="1">
              <a:defRPr/>
            </a:pPr>
            <a:r>
              <a:rPr lang="en-US" sz="2800" dirty="0" smtClean="0">
                <a:ea typeface="ＭＳ Ｐゴシック" charset="0"/>
              </a:rPr>
              <a:t>May 8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Each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~ 15 minute discussion on paper we read</a:t>
            </a:r>
          </a:p>
          <a:p>
            <a:pPr lvl="1"/>
            <a:r>
              <a:rPr lang="en-US" altLang="en-US" dirty="0" smtClean="0"/>
              <a:t>Led by two students: “for” and “against”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~ 30 minute presentation on topic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~ 15 minute presentation on experiment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~ 15 minutes for questions, interruptions, unplanned discussions</a:t>
            </a:r>
          </a:p>
        </p:txBody>
      </p:sp>
    </p:spTree>
    <p:extLst>
      <p:ext uri="{BB962C8B-B14F-4D97-AF65-F5344CB8AC3E}">
        <p14:creationId xmlns:p14="http://schemas.microsoft.com/office/powerpoint/2010/main" val="99341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1422"/>
            <a:ext cx="10515600" cy="1325563"/>
          </a:xfrm>
        </p:spPr>
        <p:txBody>
          <a:bodyPr/>
          <a:lstStyle/>
          <a:p>
            <a:r>
              <a:rPr lang="en-US" dirty="0" smtClean="0"/>
              <a:t>Computer Vision Fundamentals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154" y="982531"/>
            <a:ext cx="9403047" cy="5708555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Interpreting Intensities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What determines the brightness and color of a pixel?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use image filters to extract meaningful information from the image?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Correspondence and Alignment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find corresponding points in objects or scenes?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estimate the transformation between them?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Perspective and 3D Geometry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map between the 3D world and the 2D image?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recover 3D coordinates from images or video?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Grouping and Segmentation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group pixels into meaningful regions?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Categorization and Object Recognition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represent images and categorize them?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How can we recognize categories of objects? 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Advanced Topics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Action recognition, 3D scenes and context, CNNs, …</a:t>
            </a:r>
          </a:p>
        </p:txBody>
      </p:sp>
      <p:pic>
        <p:nvPicPr>
          <p:cNvPr id="6146" name="Picture 2" descr="https://filebox.ece.vt.edu/~jbhuang/teaching/ece5554-4554/fa16/images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6" y="982531"/>
            <a:ext cx="1413392" cy="10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ilebox.ece.vt.edu/~jbhuang/teaching/ece5554-4554/fa16/images/instance_recogni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1" y="2068600"/>
            <a:ext cx="1413320" cy="116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ilebox.ece.vt.edu/~jbhuang/teaching/ece5554-4554/fa16/images/sf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1" y="3121870"/>
            <a:ext cx="1413778" cy="10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filebox.ece.vt.edu/~jbhuang/teaching/ece5554-4554/fa16/images/GraphC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1" y="4219131"/>
            <a:ext cx="1413320" cy="9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filebox.ece.vt.edu/~jbhuang/teaching/ece5554-4554/fa16/images/statistical_templ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1" y="5290712"/>
            <a:ext cx="1413320" cy="5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" y="5934943"/>
            <a:ext cx="1407955" cy="5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topics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9089"/>
          </a:xfrm>
        </p:spPr>
        <p:txBody>
          <a:bodyPr>
            <a:normAutofit/>
          </a:bodyPr>
          <a:lstStyle/>
          <a:p>
            <a:r>
              <a:rPr lang="en-US" b="1" dirty="0"/>
              <a:t>Visual </a:t>
            </a:r>
            <a:r>
              <a:rPr lang="en-US" b="1" dirty="0" smtClean="0"/>
              <a:t>Recognition</a:t>
            </a:r>
          </a:p>
          <a:p>
            <a:pPr lvl="1"/>
            <a:r>
              <a:rPr lang="en-US" dirty="0" smtClean="0"/>
              <a:t>Instance/category recognition, </a:t>
            </a:r>
            <a:r>
              <a:rPr lang="en-US" dirty="0" err="1" smtClean="0"/>
              <a:t>ConvNets</a:t>
            </a:r>
            <a:r>
              <a:rPr lang="en-US" dirty="0" smtClean="0"/>
              <a:t>, detection, segmentation, pose</a:t>
            </a:r>
            <a:endParaRPr lang="en-US" dirty="0"/>
          </a:p>
          <a:p>
            <a:r>
              <a:rPr lang="en-US" b="1" dirty="0"/>
              <a:t>Representation </a:t>
            </a:r>
            <a:r>
              <a:rPr lang="en-US" b="1" dirty="0" smtClean="0"/>
              <a:t>Learning</a:t>
            </a:r>
          </a:p>
          <a:p>
            <a:pPr lvl="1"/>
            <a:r>
              <a:rPr lang="en-US" dirty="0" smtClean="0"/>
              <a:t>Attributes, self-supervised learning, generative models, image styles</a:t>
            </a:r>
            <a:endParaRPr lang="en-US" dirty="0"/>
          </a:p>
          <a:p>
            <a:r>
              <a:rPr lang="en-US" b="1" dirty="0"/>
              <a:t>Activity and </a:t>
            </a:r>
            <a:r>
              <a:rPr lang="en-US" b="1" dirty="0" smtClean="0"/>
              <a:t>Event</a:t>
            </a:r>
          </a:p>
          <a:p>
            <a:pPr lvl="1"/>
            <a:r>
              <a:rPr lang="en-US" dirty="0" smtClean="0"/>
              <a:t>Action recognition, active perception, object relationships, first-person</a:t>
            </a:r>
            <a:endParaRPr lang="en-US" dirty="0"/>
          </a:p>
          <a:p>
            <a:r>
              <a:rPr lang="en-US" b="1" dirty="0" smtClean="0"/>
              <a:t>Multi-modality</a:t>
            </a:r>
          </a:p>
          <a:p>
            <a:pPr lvl="1"/>
            <a:r>
              <a:rPr lang="en-US" dirty="0" smtClean="0"/>
              <a:t>Language, sketches, sounds</a:t>
            </a:r>
            <a:endParaRPr lang="en-US" dirty="0"/>
          </a:p>
          <a:p>
            <a:r>
              <a:rPr lang="en-US" b="1" dirty="0" smtClean="0"/>
              <a:t>Applications and Data</a:t>
            </a:r>
          </a:p>
          <a:p>
            <a:pPr lvl="1"/>
            <a:r>
              <a:rPr lang="en-US" dirty="0" smtClean="0"/>
              <a:t>Robotics, graphics, big data, human-in-the-loop, crowdsourcing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7" y="886879"/>
            <a:ext cx="11786795" cy="39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9549" y="6311900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19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66" y="3948576"/>
            <a:ext cx="4550267" cy="2583186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13" y="18230"/>
            <a:ext cx="7309044" cy="3983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9135" y="6362485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266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/>
              <a:t>me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88347" y="2830286"/>
            <a:ext cx="11615306" cy="4027714"/>
            <a:chOff x="87747" y="2483899"/>
            <a:chExt cx="11923589" cy="4134614"/>
          </a:xfrm>
        </p:grpSpPr>
        <p:grpSp>
          <p:nvGrpSpPr>
            <p:cNvPr id="7" name="Group 6"/>
            <p:cNvGrpSpPr/>
            <p:nvPr/>
          </p:nvGrpSpPr>
          <p:grpSpPr>
            <a:xfrm>
              <a:off x="87747" y="2483900"/>
              <a:ext cx="8405058" cy="4134613"/>
              <a:chOff x="3537559" y="2546262"/>
              <a:chExt cx="8477989" cy="417048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7559" y="2546262"/>
                <a:ext cx="2781684" cy="4170489"/>
              </a:xfrm>
              <a:prstGeom prst="rect">
                <a:avLst/>
              </a:prstGeom>
            </p:spPr>
          </p:pic>
          <p:pic>
            <p:nvPicPr>
              <p:cNvPr id="5" name="Content Placeholder 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1047" y="2546262"/>
                <a:ext cx="2781684" cy="417048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4535" y="2546262"/>
                <a:ext cx="2771013" cy="4157534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27"/>
            <a:stretch/>
          </p:blipFill>
          <p:spPr>
            <a:xfrm>
              <a:off x="8563991" y="2483899"/>
              <a:ext cx="3447345" cy="412176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335" y="0"/>
            <a:ext cx="2919318" cy="28302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78285" y="1061200"/>
            <a:ext cx="3237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0070C0"/>
                </a:solidFill>
              </a:rPr>
              <a:t>7 months old!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84594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65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18" y="1077545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47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16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FaceNet</a:t>
            </a:r>
            <a:r>
              <a:rPr lang="en-US" sz="1600" dirty="0"/>
              <a:t> [</a:t>
            </a:r>
            <a:r>
              <a:rPr lang="en-US" sz="1600" dirty="0" err="1">
                <a:hlinkClick r:id="rId7"/>
              </a:rPr>
              <a:t>Schroff</a:t>
            </a:r>
            <a:r>
              <a:rPr lang="en-US" sz="1600" dirty="0">
                <a:hlinkClick r:id="rId7"/>
              </a:rPr>
              <a:t> et al. 2015</a:t>
            </a:r>
            <a:r>
              <a:rPr lang="en-US" sz="1600" dirty="0"/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3773692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matching [</a:t>
            </a:r>
            <a:r>
              <a:rPr lang="en-US" sz="1600" dirty="0" err="1">
                <a:hlinkClick r:id="rId8"/>
              </a:rPr>
              <a:t>Zbontar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LeCun</a:t>
            </a:r>
            <a:r>
              <a:rPr lang="en-US" sz="1600" dirty="0">
                <a:hlinkClick r:id="rId8"/>
              </a:rPr>
              <a:t> CVPR 2015</a:t>
            </a:r>
            <a:r>
              <a:rPr lang="en-US" sz="1600" dirty="0"/>
              <a:t>]</a:t>
            </a:r>
          </a:p>
          <a:p>
            <a:pPr algn="ctr"/>
            <a:r>
              <a:rPr lang="en-US" sz="1600" dirty="0"/>
              <a:t>Compare patch [</a:t>
            </a:r>
            <a:r>
              <a:rPr lang="en-US" sz="1600" dirty="0" err="1">
                <a:hlinkClick r:id="rId9"/>
              </a:rPr>
              <a:t>Zagoruyko</a:t>
            </a:r>
            <a:r>
              <a:rPr lang="en-US" sz="1600" dirty="0">
                <a:hlinkClick r:id="rId9"/>
              </a:rPr>
              <a:t> and </a:t>
            </a:r>
            <a:r>
              <a:rPr lang="en-US" sz="1600" dirty="0" err="1">
                <a:hlinkClick r:id="rId9"/>
              </a:rPr>
              <a:t>Komodakis</a:t>
            </a:r>
            <a:r>
              <a:rPr lang="en-US" sz="1600" dirty="0">
                <a:hlinkClick r:id="rId9"/>
              </a:rPr>
              <a:t> 2015</a:t>
            </a:r>
            <a:r>
              <a:rPr lang="en-US" sz="1600" dirty="0"/>
              <a:t>]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9872" y="6233588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Match ground and aerial images </a:t>
            </a:r>
          </a:p>
          <a:p>
            <a:pPr algn="ctr"/>
            <a:r>
              <a:rPr lang="en-US" sz="1600" dirty="0"/>
              <a:t>[</a:t>
            </a:r>
            <a:r>
              <a:rPr lang="en-US" sz="1600" dirty="0">
                <a:hlinkClick r:id="rId10"/>
              </a:rPr>
              <a:t>Lin et al. CVPR 2015</a:t>
            </a:r>
            <a:r>
              <a:rPr lang="en-US" sz="1600" dirty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92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FlowNet</a:t>
            </a:r>
            <a:r>
              <a:rPr lang="en-US" sz="1600" dirty="0"/>
              <a:t> [</a:t>
            </a:r>
            <a:r>
              <a:rPr lang="en-US" sz="1600" dirty="0">
                <a:hlinkClick r:id="rId12"/>
              </a:rPr>
              <a:t>Fischer et al 2015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71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25" y="408711"/>
            <a:ext cx="8947130" cy="599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869" y="6403006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60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171" y="365125"/>
            <a:ext cx="7043657" cy="5787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Learning To Detect Unseen Object Classes by Between-Class Attribute Transfer</a:t>
            </a:r>
            <a:r>
              <a:rPr lang="en-US" dirty="0" smtClean="0"/>
              <a:t>. [Lampert et al. CVPR 2009]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35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54" y="259758"/>
            <a:ext cx="8284087" cy="5917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0683" y="6417267"/>
            <a:ext cx="4410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Context Prediction [</a:t>
            </a:r>
            <a:r>
              <a:rPr lang="en-US" dirty="0" err="1" smtClean="0"/>
              <a:t>Doersch</a:t>
            </a:r>
            <a:r>
              <a:rPr lang="en-US" dirty="0" smtClean="0"/>
              <a:t> et al. ICCV 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09" y="3899911"/>
            <a:ext cx="5224982" cy="2713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94119" y="6407944"/>
            <a:ext cx="2565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[Radford et al. ICLR 2016]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41" y="161487"/>
            <a:ext cx="7311718" cy="36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838210"/>
            <a:ext cx="11715750" cy="4300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6689" y="6350000"/>
            <a:ext cx="179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[Isola </a:t>
            </a:r>
            <a:r>
              <a:rPr lang="en-US" dirty="0" smtClean="0"/>
              <a:t>et al. 2016]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99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5" y="365125"/>
            <a:ext cx="7824788" cy="5905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9825" y="6488668"/>
            <a:ext cx="2492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Gatys</a:t>
            </a:r>
            <a:r>
              <a:rPr lang="en-US" dirty="0" smtClean="0"/>
              <a:t>  et al. CVPR 2016]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50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87" y="365125"/>
            <a:ext cx="11549025" cy="4765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2201" y="5853797"/>
            <a:ext cx="3627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Action recognition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4987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8" y="1465792"/>
            <a:ext cx="11460083" cy="3021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2223" y="5853797"/>
            <a:ext cx="3467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Active Perception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4688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1" y="1825625"/>
            <a:ext cx="11763018" cy="3173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2149" y="5853797"/>
            <a:ext cx="3547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Groups of Objects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836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18738" y="1046806"/>
            <a:ext cx="3478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National </a:t>
            </a:r>
            <a:r>
              <a:rPr lang="en-US" sz="2000" b="1" dirty="0" err="1"/>
              <a:t>Chiao</a:t>
            </a:r>
            <a:r>
              <a:rPr lang="en-US" sz="2000" b="1" dirty="0"/>
              <a:t>-Tung </a:t>
            </a:r>
            <a:r>
              <a:rPr lang="en-US" sz="2000" b="1" dirty="0" smtClean="0"/>
              <a:t>University</a:t>
            </a:r>
          </a:p>
          <a:p>
            <a:r>
              <a:rPr lang="en-US" sz="2000" dirty="0" smtClean="0"/>
              <a:t>B.S. in EE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218738" y="3011355"/>
            <a:ext cx="2296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/>
              <a:t>IIS, Academia </a:t>
            </a:r>
            <a:r>
              <a:rPr lang="en-US" altLang="zh-TW" sz="2000" b="1" dirty="0" err="1" smtClean="0"/>
              <a:t>Sinica</a:t>
            </a:r>
            <a:endParaRPr lang="en-US" altLang="zh-TW" sz="2000" b="1" dirty="0" smtClean="0"/>
          </a:p>
          <a:p>
            <a:r>
              <a:rPr lang="en-US" altLang="zh-TW" sz="2000" dirty="0" smtClean="0"/>
              <a:t>Research Assistant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9775" y="5062172"/>
            <a:ext cx="20014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UIUC</a:t>
            </a:r>
          </a:p>
          <a:p>
            <a:r>
              <a:rPr lang="en-US" sz="2000" dirty="0" smtClean="0"/>
              <a:t>Ph.D. in ECE 2016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8738" y="5062172"/>
            <a:ext cx="1830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UC, Merced</a:t>
            </a:r>
          </a:p>
          <a:p>
            <a:r>
              <a:rPr lang="en-US" sz="2000" dirty="0" smtClean="0"/>
              <a:t>Visiting Student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9380830" y="1046806"/>
            <a:ext cx="2912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/>
              <a:t>Microsoft Research</a:t>
            </a:r>
          </a:p>
          <a:p>
            <a:r>
              <a:rPr lang="en-US" sz="2000" dirty="0" smtClean="0"/>
              <a:t>Research Intern </a:t>
            </a:r>
            <a:br>
              <a:rPr lang="en-US" sz="2000" dirty="0" smtClean="0"/>
            </a:br>
            <a:r>
              <a:rPr lang="en-US" sz="2000" dirty="0" smtClean="0"/>
              <a:t>2012, 2013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76211" y="380014"/>
            <a:ext cx="9213564" cy="6175696"/>
            <a:chOff x="176212" y="706846"/>
            <a:chExt cx="8725961" cy="5848865"/>
          </a:xfrm>
        </p:grpSpPr>
        <p:pic>
          <p:nvPicPr>
            <p:cNvPr id="5" name="Picture 4" descr="http://gao.sinica.edu.tw/huo-dong/UserFiles/Image/DSC_0038(1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2" y="2674295"/>
              <a:ext cx="2620847" cy="174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885" y="4731308"/>
              <a:ext cx="2638288" cy="17593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12" y="706846"/>
              <a:ext cx="2620847" cy="1747230"/>
            </a:xfrm>
            <a:prstGeom prst="rect">
              <a:avLst/>
            </a:prstGeom>
          </p:spPr>
        </p:pic>
        <p:pic>
          <p:nvPicPr>
            <p:cNvPr id="2052" name="Picture 4" descr="http://catalog.ucmerced.edu/mime/media/3/549/cov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2" y="4635940"/>
              <a:ext cx="2620847" cy="1919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nethope.org/assets/uploads/Microsoft-Redmond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885" y="706846"/>
              <a:ext cx="2629817" cy="1753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www.disneyresearch.com/wp-content/uploads/2012/10/disney-research-pittsburg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63" y="2680927"/>
              <a:ext cx="2626639" cy="174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9380830" y="3022828"/>
            <a:ext cx="2397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/>
              <a:t>Disney Research</a:t>
            </a:r>
          </a:p>
          <a:p>
            <a:r>
              <a:rPr lang="en-US" sz="2000" dirty="0" smtClean="0"/>
              <a:t>Research Intern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09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792"/>
            <a:ext cx="12002812" cy="3817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22149" y="5853797"/>
            <a:ext cx="3606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First-person vision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198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65125"/>
            <a:ext cx="11576114" cy="464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2149" y="5853797"/>
            <a:ext cx="3967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Language and vision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3464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9" y="686857"/>
            <a:ext cx="11767201" cy="4156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8827" y="5853797"/>
            <a:ext cx="1814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Sketches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65663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3" y="757532"/>
            <a:ext cx="12217185" cy="42208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5271" y="5853797"/>
            <a:ext cx="4141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/>
              <a:t>Cross-modal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0273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Getting help outside of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4101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dirty="0"/>
              <a:t>Discussion </a:t>
            </a:r>
            <a:r>
              <a:rPr lang="en-US" sz="2400" b="1" dirty="0" smtClean="0"/>
              <a:t>Board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piazza.com/vt/spring2017/ece6554</a:t>
            </a:r>
            <a:endParaRPr lang="en-US" sz="2400" dirty="0" smtClean="0"/>
          </a:p>
          <a:p>
            <a:pPr marL="0" indent="0">
              <a:buNone/>
              <a:defRPr/>
            </a:pPr>
            <a:endParaRPr lang="en-US" sz="2400" b="1" dirty="0" smtClean="0"/>
          </a:p>
          <a:p>
            <a:pPr marL="0" indent="0">
              <a:buNone/>
              <a:defRPr/>
            </a:pPr>
            <a:r>
              <a:rPr lang="en-US" sz="2400" b="1" dirty="0" smtClean="0"/>
              <a:t>Readings/Textbook:</a:t>
            </a:r>
          </a:p>
          <a:p>
            <a:pPr marL="0" indent="0">
              <a:buNone/>
              <a:defRPr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://szeliski.org/Book/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b="1" dirty="0" smtClean="0"/>
          </a:p>
          <a:p>
            <a:pPr marL="0" indent="0">
              <a:buNone/>
              <a:defRPr/>
            </a:pPr>
            <a:r>
              <a:rPr lang="en-US" sz="2400" b="1" dirty="0" smtClean="0"/>
              <a:t>Lecture notes: </a:t>
            </a:r>
            <a:r>
              <a:rPr lang="en-US" sz="2400" dirty="0" smtClean="0"/>
              <a:t>will be posted online</a:t>
            </a:r>
          </a:p>
          <a:p>
            <a:pPr marL="0" indent="0">
              <a:buNone/>
              <a:defRPr/>
            </a:pPr>
            <a:endParaRPr lang="en-US" sz="2400" b="1" dirty="0"/>
          </a:p>
          <a:p>
            <a:pPr marL="0" indent="0">
              <a:buNone/>
              <a:defRPr/>
            </a:pPr>
            <a:r>
              <a:rPr lang="en-US" sz="2400" b="1" dirty="0" smtClean="0"/>
              <a:t>Use Office Hours / After class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75" y="1765054"/>
            <a:ext cx="4080793" cy="245458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4874" y="4354575"/>
            <a:ext cx="4080793" cy="188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To-Do</a:t>
            </a:r>
          </a:p>
          <a:p>
            <a:pPr lvl="1"/>
            <a:r>
              <a:rPr lang="en-US" dirty="0" smtClean="0"/>
              <a:t>Sign up </a:t>
            </a:r>
            <a:r>
              <a:rPr lang="en-US" dirty="0" smtClean="0">
                <a:hlinkClick r:id="rId2"/>
              </a:rPr>
              <a:t>piazza discussion board</a:t>
            </a:r>
            <a:endParaRPr lang="en-US" dirty="0"/>
          </a:p>
          <a:p>
            <a:pPr lvl="1"/>
            <a:r>
              <a:rPr lang="en-US" dirty="0" smtClean="0"/>
              <a:t>Sign up topics you would like to </a:t>
            </a:r>
            <a:r>
              <a:rPr lang="en-US" dirty="0" smtClean="0"/>
              <a:t>present/discuss/experiment</a:t>
            </a:r>
          </a:p>
          <a:p>
            <a:pPr lvl="1"/>
            <a:r>
              <a:rPr lang="en-US" dirty="0" smtClean="0"/>
              <a:t>Submit your paper review via piazza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Next class: Instance recognition</a:t>
            </a:r>
          </a:p>
          <a:p>
            <a:endParaRPr lang="en-US" dirty="0" smtClean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68" y="4387574"/>
            <a:ext cx="3289270" cy="21945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46" y="4387574"/>
            <a:ext cx="3289270" cy="2194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00" y="135771"/>
            <a:ext cx="3289270" cy="2194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" y="149186"/>
            <a:ext cx="3289270" cy="2194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" y="2668502"/>
            <a:ext cx="2598896" cy="391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38" y="149187"/>
            <a:ext cx="2194560" cy="21945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89164" y="2728372"/>
            <a:ext cx="6638183" cy="1531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Image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Completion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[SIGGRAPH14]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800" i="1" dirty="0">
                <a:cs typeface="Arial" panose="020B0604020202020204" pitchFamily="34" charset="0"/>
              </a:rPr>
              <a:t>	- Revealing unseen pixels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38" y="149186"/>
            <a:ext cx="2194560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019" y="149186"/>
            <a:ext cx="2853085" cy="219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018" y="149186"/>
            <a:ext cx="2853085" cy="2194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3" y="2668502"/>
            <a:ext cx="2598896" cy="39136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" y="149186"/>
            <a:ext cx="3289270" cy="2194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00" y="135771"/>
            <a:ext cx="3289270" cy="21945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23" y="4387574"/>
            <a:ext cx="3289270" cy="21945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68" y="4387574"/>
            <a:ext cx="3289270" cy="21945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97" y="2668502"/>
            <a:ext cx="2519401" cy="39136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97" y="2668502"/>
            <a:ext cx="2519401" cy="391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03" y="149185"/>
            <a:ext cx="2194560" cy="219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017" y="149186"/>
            <a:ext cx="2853085" cy="2194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3" y="2668502"/>
            <a:ext cx="2598896" cy="39136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" y="149185"/>
            <a:ext cx="3289270" cy="2194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00" y="135771"/>
            <a:ext cx="3289270" cy="21945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16" y="4387574"/>
            <a:ext cx="3289270" cy="21945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10" y="4387574"/>
            <a:ext cx="3289270" cy="21945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62" y="2668502"/>
            <a:ext cx="2519401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940" y="42494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davis_dance-twirl_ou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5078" y="195801"/>
            <a:ext cx="5029200" cy="282654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52000" y="5718991"/>
            <a:ext cx="6505545" cy="1388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Video Completion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[SIGGRAPH Asia16]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800" i="1" dirty="0">
                <a:cs typeface="Arial" panose="020B0604020202020204" pitchFamily="34" charset="0"/>
              </a:rPr>
              <a:t>	- Revealing </a:t>
            </a:r>
            <a:r>
              <a:rPr lang="en-US" sz="2800" i="1" dirty="0" smtClean="0">
                <a:cs typeface="Arial" panose="020B0604020202020204" pitchFamily="34" charset="0"/>
              </a:rPr>
              <a:t>temporally coherent pixels</a:t>
            </a:r>
            <a:endParaRPr lang="en-US" sz="2800" i="1" dirty="0">
              <a:cs typeface="Arial" panose="020B0604020202020204" pitchFamily="34" charset="0"/>
            </a:endParaRPr>
          </a:p>
        </p:txBody>
      </p:sp>
      <p:pic>
        <p:nvPicPr>
          <p:cNvPr id="5" name="davis_camel_inpu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266" y="3161130"/>
            <a:ext cx="5029200" cy="2826541"/>
          </a:xfrm>
          <a:prstGeom prst="rect">
            <a:avLst/>
          </a:prstGeom>
        </p:spPr>
      </p:pic>
      <p:pic>
        <p:nvPicPr>
          <p:cNvPr id="6" name="davis_camel_our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35078" y="3160954"/>
            <a:ext cx="5029200" cy="2826717"/>
          </a:xfrm>
          <a:prstGeom prst="rect">
            <a:avLst/>
          </a:prstGeom>
        </p:spPr>
      </p:pic>
      <p:pic>
        <p:nvPicPr>
          <p:cNvPr id="8" name="davis_dance-twirl_inpu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266" y="195625"/>
            <a:ext cx="5029200" cy="28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4" descr="https://uofi.box.com/shared/static/qvdyqxuoigf6n6q1h2raugebg8ltkab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32" y="2977531"/>
            <a:ext cx="3806768" cy="252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ofi.box.com/shared/static/ry51x0d2z7owcgiqzc0gqtpjhy1luo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32" y="360567"/>
            <a:ext cx="3806768" cy="252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624787" y="5594495"/>
            <a:ext cx="6651687" cy="134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Image super-resolution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[CVPR15]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800" i="1" dirty="0"/>
              <a:t>- </a:t>
            </a:r>
            <a:r>
              <a:rPr lang="en-US" sz="2800" i="1" dirty="0" smtClean="0"/>
              <a:t>Revealing unseen high </a:t>
            </a:r>
            <a:r>
              <a:rPr lang="en-US" sz="2800" i="1" dirty="0"/>
              <a:t>frequency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4" y="360567"/>
            <a:ext cx="4187357" cy="178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4" y="360567"/>
            <a:ext cx="4187357" cy="1785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4" y="2207049"/>
            <a:ext cx="4187357" cy="1775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4" y="2206397"/>
            <a:ext cx="4187357" cy="1780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" y="2206397"/>
            <a:ext cx="2350022" cy="1775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" y="365567"/>
            <a:ext cx="2350022" cy="1770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5" y="4047966"/>
            <a:ext cx="4187357" cy="1543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84" y="4051153"/>
            <a:ext cx="4187357" cy="15433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" y="4047966"/>
            <a:ext cx="2350022" cy="15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4989" y="133562"/>
            <a:ext cx="12017932" cy="4533688"/>
            <a:chOff x="480054" y="133562"/>
            <a:chExt cx="11318541" cy="42698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54" y="136209"/>
              <a:ext cx="2791761" cy="4267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769" y="133562"/>
              <a:ext cx="2782330" cy="4267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053" y="133562"/>
              <a:ext cx="2794258" cy="4267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6265" y="133562"/>
              <a:ext cx="2782330" cy="42672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3001487" y="5515816"/>
            <a:ext cx="6343241" cy="134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Deep Joint Image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iltering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[ECCV16]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800" i="1" dirty="0"/>
              <a:t>- </a:t>
            </a:r>
            <a:r>
              <a:rPr lang="en-US" altLang="zh-TW" sz="2800" i="1" dirty="0" smtClean="0"/>
              <a:t>Transferring structural details </a:t>
            </a:r>
            <a:endParaRPr lang="en-US" sz="2800" i="1" dirty="0"/>
          </a:p>
        </p:txBody>
      </p:sp>
      <p:sp>
        <p:nvSpPr>
          <p:cNvPr id="14" name="Rectangle 13"/>
          <p:cNvSpPr/>
          <p:nvPr/>
        </p:nvSpPr>
        <p:spPr>
          <a:xfrm>
            <a:off x="152758" y="4653101"/>
            <a:ext cx="2848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Depth </a:t>
            </a:r>
            <a:r>
              <a:rPr lang="en-US" sz="2800" dirty="0" err="1" smtClean="0"/>
              <a:t>upsampling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346864" y="4653101"/>
            <a:ext cx="2497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Noise reduction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16181" y="4657347"/>
            <a:ext cx="2799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Inverse </a:t>
            </a:r>
            <a:r>
              <a:rPr lang="en-US" sz="2800" dirty="0" err="1" smtClean="0"/>
              <a:t>halftoning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9371568" y="4659160"/>
            <a:ext cx="2528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Texture removal</a:t>
            </a:r>
          </a:p>
        </p:txBody>
      </p:sp>
    </p:spTree>
    <p:extLst>
      <p:ext uri="{BB962C8B-B14F-4D97-AF65-F5344CB8AC3E}">
        <p14:creationId xmlns:p14="http://schemas.microsoft.com/office/powerpoint/2010/main" val="28747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26987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videoVis_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1404"/>
          <a:stretch>
            <a:fillRect/>
          </a:stretch>
        </p:blipFill>
        <p:spPr>
          <a:xfrm>
            <a:off x="5190679" y="268001"/>
            <a:ext cx="6812048" cy="4380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7644" y="4637886"/>
            <a:ext cx="4561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Detecting migrating birds [CVPR16]</a:t>
            </a:r>
            <a:endParaRPr lang="en-US" sz="2400" dirty="0"/>
          </a:p>
        </p:txBody>
      </p:sp>
      <p:pic>
        <p:nvPicPr>
          <p:cNvPr id="7" name="motorRoll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940" y="268001"/>
            <a:ext cx="4464928" cy="2797175"/>
          </a:xfrm>
          <a:prstGeom prst="rect">
            <a:avLst/>
          </a:prstGeom>
        </p:spPr>
      </p:pic>
      <p:pic>
        <p:nvPicPr>
          <p:cNvPr id="8" name="cvpr16_1130_FaceTracki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931" r="6009"/>
          <a:stretch>
            <a:fillRect/>
          </a:stretch>
        </p:blipFill>
        <p:spPr>
          <a:xfrm>
            <a:off x="144940" y="3497609"/>
            <a:ext cx="4464928" cy="2962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5360" y="3008966"/>
            <a:ext cx="322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Object tracking [ICCV15]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01666" y="6396335"/>
            <a:ext cx="3751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Multi-face tracking [ECCV16]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09868" y="5345825"/>
            <a:ext cx="8477250" cy="1388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Visual Tracking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800" b="1" i="1" dirty="0"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cs typeface="Arial" panose="020B0604020202020204" pitchFamily="34" charset="0"/>
              </a:rPr>
              <a:t>    - </a:t>
            </a:r>
            <a:r>
              <a:rPr lang="en-US" sz="2800" b="1" i="1" dirty="0"/>
              <a:t>Locating </a:t>
            </a:r>
            <a:r>
              <a:rPr lang="en-US" sz="2800" b="1" i="1" dirty="0" smtClean="0"/>
              <a:t>moving objects </a:t>
            </a:r>
            <a:r>
              <a:rPr lang="en-US" sz="2800" b="1" i="1" dirty="0"/>
              <a:t>across video frames</a:t>
            </a:r>
            <a:endParaRPr lang="en-US" sz="2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1119</Words>
  <Application>Microsoft Office PowerPoint</Application>
  <PresentationFormat>Widescreen</PresentationFormat>
  <Paragraphs>250</Paragraphs>
  <Slides>45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ＭＳ Ｐゴシック</vt:lpstr>
      <vt:lpstr>新細明體</vt:lpstr>
      <vt:lpstr>宋体</vt:lpstr>
      <vt:lpstr>Arial</vt:lpstr>
      <vt:lpstr>Calibri</vt:lpstr>
      <vt:lpstr>Calibri Light</vt:lpstr>
      <vt:lpstr>Office Theme</vt:lpstr>
      <vt:lpstr>Advanced Computer Vision</vt:lpstr>
      <vt:lpstr>Today’s class</vt:lpstr>
      <vt:lpstr>About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little about you</vt:lpstr>
      <vt:lpstr>Course Overview</vt:lpstr>
      <vt:lpstr>This course</vt:lpstr>
      <vt:lpstr>Goals</vt:lpstr>
      <vt:lpstr>Expectations</vt:lpstr>
      <vt:lpstr>Requirements – Class participation</vt:lpstr>
      <vt:lpstr>Requirements – Paper reviews</vt:lpstr>
      <vt:lpstr>Paper reviews – Suggested structure</vt:lpstr>
      <vt:lpstr>Requirements – Leading discussions</vt:lpstr>
      <vt:lpstr>Requirements – Topic presentation</vt:lpstr>
      <vt:lpstr>Topic presentation - Structure</vt:lpstr>
      <vt:lpstr>Requirements – Experiment presentation</vt:lpstr>
      <vt:lpstr>Requirements – Final project</vt:lpstr>
      <vt:lpstr>Requirements – Project tentative timeline</vt:lpstr>
      <vt:lpstr>Each Lecture</vt:lpstr>
      <vt:lpstr>Computer Vision Fundamentals</vt:lpstr>
      <vt:lpstr>Major topics in this class</vt:lpstr>
      <vt:lpstr>PowerPoint Presentation</vt:lpstr>
      <vt:lpstr>PowerPoint Presentation</vt:lpstr>
      <vt:lpstr>CNN as a Similarity Measure for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help outside of class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100</cp:revision>
  <dcterms:created xsi:type="dcterms:W3CDTF">2016-08-19T16:11:18Z</dcterms:created>
  <dcterms:modified xsi:type="dcterms:W3CDTF">2017-01-19T18:44:51Z</dcterms:modified>
</cp:coreProperties>
</file>